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8B8"/>
    <a:srgbClr val="4F81BD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Туркестанская область</c:v>
                </c:pt>
                <c:pt idx="1">
                  <c:v>г.Шымкент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ЗКО</c:v>
                </c:pt>
                <c:pt idx="5">
                  <c:v>Жамбылская область</c:v>
                </c:pt>
                <c:pt idx="6">
                  <c:v>Акмолинская область</c:v>
                </c:pt>
                <c:pt idx="7">
                  <c:v>Мангистауская область</c:v>
                </c:pt>
                <c:pt idx="8">
                  <c:v>Карагандинская область</c:v>
                </c:pt>
                <c:pt idx="9">
                  <c:v>Актюбинская область</c:v>
                </c:pt>
                <c:pt idx="10">
                  <c:v>ВКО</c:v>
                </c:pt>
                <c:pt idx="11">
                  <c:v>Алматинская область</c:v>
                </c:pt>
                <c:pt idx="12">
                  <c:v>Костанайская область</c:v>
                </c:pt>
                <c:pt idx="13">
                  <c:v>Павлодарская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16</c:v>
                </c:pt>
                <c:pt idx="1">
                  <c:v>17</c:v>
                </c:pt>
                <c:pt idx="2">
                  <c:v>20</c:v>
                </c:pt>
                <c:pt idx="3">
                  <c:v>22</c:v>
                </c:pt>
                <c:pt idx="4">
                  <c:v>23</c:v>
                </c:pt>
                <c:pt idx="5">
                  <c:v>25</c:v>
                </c:pt>
                <c:pt idx="6">
                  <c:v>28</c:v>
                </c:pt>
                <c:pt idx="7">
                  <c:v>31</c:v>
                </c:pt>
                <c:pt idx="8">
                  <c:v>33</c:v>
                </c:pt>
                <c:pt idx="9">
                  <c:v>37</c:v>
                </c:pt>
                <c:pt idx="10">
                  <c:v>39</c:v>
                </c:pt>
                <c:pt idx="11">
                  <c:v>45</c:v>
                </c:pt>
                <c:pt idx="12">
                  <c:v>47</c:v>
                </c:pt>
                <c:pt idx="13">
                  <c:v>49</c:v>
                </c:pt>
                <c:pt idx="14">
                  <c:v>51</c:v>
                </c:pt>
                <c:pt idx="15">
                  <c:v>84</c:v>
                </c:pt>
                <c:pt idx="16">
                  <c:v>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621952"/>
        <c:axId val="-205629024"/>
      </c:barChart>
      <c:catAx>
        <c:axId val="-2056219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-205629024"/>
        <c:crosses val="autoZero"/>
        <c:auto val="1"/>
        <c:lblAlgn val="ctr"/>
        <c:lblOffset val="100"/>
        <c:noMultiLvlLbl val="0"/>
      </c:catAx>
      <c:valAx>
        <c:axId val="-205629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5621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Arial Narrow" panose="020B0606020202030204" pitchFamily="34" charset="0"/>
              </a:rPr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7.1801584308596483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en-US"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2020г.'!$A$33:$A$37</c:f>
              <c:strCache>
                <c:ptCount val="5"/>
                <c:pt idx="0">
                  <c:v>Карагандинская область</c:v>
                </c:pt>
                <c:pt idx="1">
                  <c:v>г.Нур-Султан</c:v>
                </c:pt>
                <c:pt idx="2">
                  <c:v>Актюбинская область</c:v>
                </c:pt>
                <c:pt idx="3">
                  <c:v>ВКО</c:v>
                </c:pt>
                <c:pt idx="4">
                  <c:v>г.Алматы</c:v>
                </c:pt>
              </c:strCache>
            </c:strRef>
          </c:cat>
          <c:val>
            <c:numRef>
              <c:f>'Одобренные РФ 2020г.'!$B$33:$B$37</c:f>
              <c:numCache>
                <c:formatCode>_-* #\ ##0.00_р_._-;\-* #\ ##0.00_р_._-;_-* "-"??_р_._-;_-@_-</c:formatCode>
                <c:ptCount val="5"/>
                <c:pt idx="0">
                  <c:v>10000000</c:v>
                </c:pt>
                <c:pt idx="1">
                  <c:v>12345000</c:v>
                </c:pt>
                <c:pt idx="2">
                  <c:v>20648000</c:v>
                </c:pt>
                <c:pt idx="3">
                  <c:v>34000000</c:v>
                </c:pt>
                <c:pt idx="4" formatCode="#,##0">
                  <c:v>350000000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6512080"/>
        <c:axId val="-246526768"/>
      </c:barChart>
      <c:catAx>
        <c:axId val="-2465120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246526768"/>
        <c:crosses val="autoZero"/>
        <c:auto val="1"/>
        <c:lblAlgn val="ctr"/>
        <c:lblOffset val="100"/>
        <c:noMultiLvlLbl val="0"/>
      </c:catAx>
      <c:valAx>
        <c:axId val="-246526768"/>
        <c:scaling>
          <c:orientation val="minMax"/>
        </c:scaling>
        <c:delete val="1"/>
        <c:axPos val="b"/>
        <c:numFmt formatCode="_-* #\ ##0.00_р_._-;\-* #\ ##0.00_р_._-;_-* &quot;-&quot;??_р_._-;_-@_-" sourceLinked="1"/>
        <c:majorTickMark val="out"/>
        <c:minorTickMark val="none"/>
        <c:tickLblPos val="nextTo"/>
        <c:crossAx val="-246512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одобр.бву!$C$3:$C$6</c:f>
              <c:strCache>
                <c:ptCount val="4"/>
                <c:pt idx="0">
                  <c:v>ДБ АО "Сбербанк"</c:v>
                </c:pt>
                <c:pt idx="1">
                  <c:v>First Heartland Jysan Bank</c:v>
                </c:pt>
                <c:pt idx="2">
                  <c:v>АО "Банк ЦентрКредит"</c:v>
                </c:pt>
                <c:pt idx="3">
                  <c:v>АО ДБ "Альфа Банк"</c:v>
                </c:pt>
              </c:strCache>
            </c:strRef>
          </c:cat>
          <c:val>
            <c:numRef>
              <c:f>одобр.бву!$D$3:$D$6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46515888"/>
        <c:axId val="-246515344"/>
      </c:barChart>
      <c:catAx>
        <c:axId val="-24651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46515344"/>
        <c:crosses val="autoZero"/>
        <c:auto val="1"/>
        <c:lblAlgn val="ctr"/>
        <c:lblOffset val="100"/>
        <c:noMultiLvlLbl val="0"/>
      </c:catAx>
      <c:valAx>
        <c:axId val="-246515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46515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одобренных ДГ,тенге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226935628989578"/>
          <c:y val="0.12176022339419493"/>
          <c:w val="0.70798081274323466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одобр.бву!$C$29:$C$32</c:f>
              <c:strCache>
                <c:ptCount val="4"/>
                <c:pt idx="0">
                  <c:v>ДБ АО "Сбербанк"</c:v>
                </c:pt>
                <c:pt idx="1">
                  <c:v>АО "Банк ЦентрКредит"</c:v>
                </c:pt>
                <c:pt idx="2">
                  <c:v>First Heartland Jysan Bank</c:v>
                </c:pt>
                <c:pt idx="3">
                  <c:v>АО ДБ "Альфа Банк"</c:v>
                </c:pt>
              </c:strCache>
            </c:strRef>
          </c:cat>
          <c:val>
            <c:numRef>
              <c:f>одобр.бву!$D$29:$D$32</c:f>
              <c:numCache>
                <c:formatCode>_-* #\ ##0_р_._-;\-* #\ ##0_р_._-;_-* "-"??_р_._-;_-@_-</c:formatCode>
                <c:ptCount val="4"/>
                <c:pt idx="0">
                  <c:v>12345000</c:v>
                </c:pt>
                <c:pt idx="1">
                  <c:v>27500000</c:v>
                </c:pt>
                <c:pt idx="2">
                  <c:v>37148000</c:v>
                </c:pt>
                <c:pt idx="3">
                  <c:v>350000000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368620384"/>
        <c:axId val="-368607328"/>
      </c:barChart>
      <c:catAx>
        <c:axId val="-36862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68607328"/>
        <c:crosses val="autoZero"/>
        <c:auto val="1"/>
        <c:lblAlgn val="ctr"/>
        <c:lblOffset val="100"/>
        <c:noMultiLvlLbl val="0"/>
      </c:catAx>
      <c:valAx>
        <c:axId val="-36860732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368620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0.54008082802460256</c:v>
                </c:pt>
                <c:pt idx="1">
                  <c:v>9.825673423489252E-2</c:v>
                </c:pt>
                <c:pt idx="2">
                  <c:v>7.747973657073455E-2</c:v>
                </c:pt>
                <c:pt idx="3">
                  <c:v>7.8807912822146081E-2</c:v>
                </c:pt>
                <c:pt idx="4">
                  <c:v>2.0870920947655237E-2</c:v>
                </c:pt>
                <c:pt idx="5">
                  <c:v>3.8225553302830222E-2</c:v>
                </c:pt>
                <c:pt idx="6">
                  <c:v>3.0208445176908207E-2</c:v>
                </c:pt>
                <c:pt idx="7">
                  <c:v>2.3158956613490319E-2</c:v>
                </c:pt>
                <c:pt idx="8">
                  <c:v>4.5379837712496263E-2</c:v>
                </c:pt>
                <c:pt idx="9">
                  <c:v>8.5520929960157619E-3</c:v>
                </c:pt>
                <c:pt idx="10">
                  <c:v>8.1738852320084598E-3</c:v>
                </c:pt>
                <c:pt idx="11">
                  <c:v>5.4545747151258615E-3</c:v>
                </c:pt>
                <c:pt idx="12">
                  <c:v>9.5640457339157599E-3</c:v>
                </c:pt>
                <c:pt idx="13">
                  <c:v>5.8915646765444031E-3</c:v>
                </c:pt>
                <c:pt idx="14">
                  <c:v>4.3031923577203368E-3</c:v>
                </c:pt>
                <c:pt idx="15">
                  <c:v>5.5917188829134323E-3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Кызылординская область</c:v>
                </c:pt>
                <c:pt idx="1">
                  <c:v>Жамбылская область</c:v>
                </c:pt>
                <c:pt idx="2">
                  <c:v>ЗКО</c:v>
                </c:pt>
                <c:pt idx="3">
                  <c:v>Атырауская область</c:v>
                </c:pt>
                <c:pt idx="4">
                  <c:v>Павлодарская область</c:v>
                </c:pt>
                <c:pt idx="5">
                  <c:v>Карагандинская область</c:v>
                </c:pt>
                <c:pt idx="6">
                  <c:v>г.Шымкент</c:v>
                </c:pt>
                <c:pt idx="7">
                  <c:v>Костанайская область</c:v>
                </c:pt>
                <c:pt idx="8">
                  <c:v>Акмолинская область</c:v>
                </c:pt>
                <c:pt idx="9">
                  <c:v>Мангистауская область</c:v>
                </c:pt>
                <c:pt idx="10">
                  <c:v>ВКО</c:v>
                </c:pt>
                <c:pt idx="11">
                  <c:v>Туркестанская область</c:v>
                </c:pt>
                <c:pt idx="12">
                  <c:v>Алматинская область</c:v>
                </c:pt>
                <c:pt idx="13">
                  <c:v>Актюбинская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229382772.33000001</c:v>
                </c:pt>
                <c:pt idx="1">
                  <c:v>383876308</c:v>
                </c:pt>
                <c:pt idx="2">
                  <c:v>454413158</c:v>
                </c:pt>
                <c:pt idx="3">
                  <c:v>493871138.95999998</c:v>
                </c:pt>
                <c:pt idx="4">
                  <c:v>519648445.68000001</c:v>
                </c:pt>
                <c:pt idx="5">
                  <c:v>572601993.49000001</c:v>
                </c:pt>
                <c:pt idx="6">
                  <c:v>578347671.45000005</c:v>
                </c:pt>
                <c:pt idx="7">
                  <c:v>795175000</c:v>
                </c:pt>
                <c:pt idx="8">
                  <c:v>887258000</c:v>
                </c:pt>
                <c:pt idx="9">
                  <c:v>898166688.32000005</c:v>
                </c:pt>
                <c:pt idx="10">
                  <c:v>1014557396</c:v>
                </c:pt>
                <c:pt idx="11">
                  <c:v>1037700000</c:v>
                </c:pt>
                <c:pt idx="12">
                  <c:v>1241396283.3299999</c:v>
                </c:pt>
                <c:pt idx="13">
                  <c:v>1286381836</c:v>
                </c:pt>
                <c:pt idx="14">
                  <c:v>1352619514</c:v>
                </c:pt>
                <c:pt idx="15">
                  <c:v>2202170194.5100002</c:v>
                </c:pt>
                <c:pt idx="16" formatCode="_-* #\ ##0.00_р_._-;\-* #\ ##0.00_р_._-;_-* &quot;-&quot;??_р_._-;_-@_-">
                  <c:v>5033326376.8600006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6512624"/>
        <c:axId val="-246516976"/>
      </c:barChart>
      <c:catAx>
        <c:axId val="-246512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246516976"/>
        <c:crosses val="autoZero"/>
        <c:auto val="1"/>
        <c:lblAlgn val="ctr"/>
        <c:lblOffset val="100"/>
        <c:noMultiLvlLbl val="0"/>
      </c:catAx>
      <c:valAx>
        <c:axId val="-24651697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246512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3053522504892366"/>
          <c:y val="0.10695465534992479"/>
          <c:w val="0.54591952054794524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ДБ АО "Сбербанк"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22</c:v>
                </c:pt>
                <c:pt idx="11">
                  <c:v>28</c:v>
                </c:pt>
                <c:pt idx="12">
                  <c:v>32</c:v>
                </c:pt>
                <c:pt idx="13">
                  <c:v>36</c:v>
                </c:pt>
                <c:pt idx="14">
                  <c:v>51</c:v>
                </c:pt>
                <c:pt idx="15">
                  <c:v>52</c:v>
                </c:pt>
                <c:pt idx="16">
                  <c:v>67</c:v>
                </c:pt>
                <c:pt idx="17">
                  <c:v>105</c:v>
                </c:pt>
                <c:pt idx="18">
                  <c:v>128</c:v>
                </c:pt>
                <c:pt idx="19">
                  <c:v>134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ДБ АО "Сбербанк"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22</c:v>
                </c:pt>
                <c:pt idx="11">
                  <c:v>28</c:v>
                </c:pt>
                <c:pt idx="12">
                  <c:v>32</c:v>
                </c:pt>
                <c:pt idx="13">
                  <c:v>36</c:v>
                </c:pt>
                <c:pt idx="14">
                  <c:v>51</c:v>
                </c:pt>
                <c:pt idx="15">
                  <c:v>52</c:v>
                </c:pt>
                <c:pt idx="16">
                  <c:v>67</c:v>
                </c:pt>
                <c:pt idx="17">
                  <c:v>105</c:v>
                </c:pt>
                <c:pt idx="18">
                  <c:v>128</c:v>
                </c:pt>
                <c:pt idx="19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628480"/>
        <c:axId val="-205632832"/>
      </c:barChart>
      <c:catAx>
        <c:axId val="-205628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-205632832"/>
        <c:crosses val="autoZero"/>
        <c:auto val="1"/>
        <c:lblAlgn val="ctr"/>
        <c:lblOffset val="100"/>
        <c:noMultiLvlLbl val="0"/>
      </c:catAx>
      <c:valAx>
        <c:axId val="-205632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5628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РИЦ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"Казкоммерцбанк"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ДБ АО "Банк ВТБ Казахстан"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АО "Нурбанк"</c:v>
                </c:pt>
                <c:pt idx="14">
                  <c:v>First Heartland Jysan Bank</c:v>
                </c:pt>
                <c:pt idx="15">
                  <c:v>АО "Bank RBK"</c:v>
                </c:pt>
                <c:pt idx="16">
                  <c:v>АО "Банк ЦентрКредит"</c:v>
                </c:pt>
                <c:pt idx="17">
                  <c:v>АО ДБ "Альфа Банк"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8782000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174005000</c:v>
                </c:pt>
                <c:pt idx="8">
                  <c:v>238406200</c:v>
                </c:pt>
                <c:pt idx="9">
                  <c:v>257168329</c:v>
                </c:pt>
                <c:pt idx="10">
                  <c:v>340662222.33000004</c:v>
                </c:pt>
                <c:pt idx="11">
                  <c:v>612554008</c:v>
                </c:pt>
                <c:pt idx="12">
                  <c:v>941283188.33000004</c:v>
                </c:pt>
                <c:pt idx="13">
                  <c:v>1061416478.55</c:v>
                </c:pt>
                <c:pt idx="14">
                  <c:v>1116265790</c:v>
                </c:pt>
                <c:pt idx="15">
                  <c:v>1652669918.4100001</c:v>
                </c:pt>
                <c:pt idx="16">
                  <c:v>2322785570</c:v>
                </c:pt>
                <c:pt idx="17">
                  <c:v>2527721658</c:v>
                </c:pt>
                <c:pt idx="18">
                  <c:v>3649486500.8600001</c:v>
                </c:pt>
                <c:pt idx="19">
                  <c:v>3881507013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6519696"/>
        <c:axId val="-246513712"/>
      </c:barChart>
      <c:catAx>
        <c:axId val="-2465196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-246513712"/>
        <c:crosses val="autoZero"/>
        <c:auto val="1"/>
        <c:lblAlgn val="ctr"/>
        <c:lblOffset val="100"/>
        <c:noMultiLvlLbl val="0"/>
      </c:catAx>
      <c:valAx>
        <c:axId val="-24651371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246519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Лист4!$A$3:$A$11</c:f>
              <c:strCache>
                <c:ptCount val="9"/>
                <c:pt idx="0">
                  <c:v>Алматинская область</c:v>
                </c:pt>
                <c:pt idx="1">
                  <c:v>Карагандинская область</c:v>
                </c:pt>
                <c:pt idx="2">
                  <c:v>СКО</c:v>
                </c:pt>
                <c:pt idx="3">
                  <c:v>Костанайская область</c:v>
                </c:pt>
                <c:pt idx="4">
                  <c:v>Павлодарская область</c:v>
                </c:pt>
                <c:pt idx="5">
                  <c:v>Жамбылская область</c:v>
                </c:pt>
                <c:pt idx="6">
                  <c:v>г.Нур-Султан</c:v>
                </c:pt>
                <c:pt idx="7">
                  <c:v>Актюбинская область</c:v>
                </c:pt>
                <c:pt idx="8">
                  <c:v>г.Алматы</c:v>
                </c:pt>
              </c:strCache>
            </c:strRef>
          </c:cat>
          <c:val>
            <c:numRef>
              <c:f>Лист4!$B$3:$B$11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629568"/>
        <c:axId val="-205626848"/>
      </c:barChart>
      <c:catAx>
        <c:axId val="-2056295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-205626848"/>
        <c:crosses val="autoZero"/>
        <c:auto val="1"/>
        <c:lblAlgn val="ctr"/>
        <c:lblOffset val="100"/>
        <c:noMultiLvlLbl val="0"/>
      </c:catAx>
      <c:valAx>
        <c:axId val="-205626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5629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ru-RU"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Лист4!$A$16:$A$24</c:f>
              <c:strCache>
                <c:ptCount val="9"/>
                <c:pt idx="0">
                  <c:v>Алматинская область</c:v>
                </c:pt>
                <c:pt idx="1">
                  <c:v>СКО</c:v>
                </c:pt>
                <c:pt idx="2">
                  <c:v>Карагандинская область</c:v>
                </c:pt>
                <c:pt idx="3">
                  <c:v>Актюбинская область</c:v>
                </c:pt>
                <c:pt idx="4">
                  <c:v>г.Нур-Султан</c:v>
                </c:pt>
                <c:pt idx="5">
                  <c:v>Жамбылская область</c:v>
                </c:pt>
                <c:pt idx="6">
                  <c:v>Павлодарская область</c:v>
                </c:pt>
                <c:pt idx="7">
                  <c:v>Костанайская область</c:v>
                </c:pt>
                <c:pt idx="8">
                  <c:v>г.Алматы</c:v>
                </c:pt>
              </c:strCache>
            </c:strRef>
          </c:cat>
          <c:val>
            <c:numRef>
              <c:f>Лист4!$B$16:$B$24</c:f>
              <c:numCache>
                <c:formatCode>_-* #\ ##0_р_._-;\-* #\ ##0_р_._-;_-* "-"??_р_._-;_-@_-</c:formatCode>
                <c:ptCount val="9"/>
                <c:pt idx="0">
                  <c:v>2500000</c:v>
                </c:pt>
                <c:pt idx="1">
                  <c:v>19755000</c:v>
                </c:pt>
                <c:pt idx="2">
                  <c:v>40640400</c:v>
                </c:pt>
                <c:pt idx="3">
                  <c:v>73000000</c:v>
                </c:pt>
                <c:pt idx="4">
                  <c:v>81449800</c:v>
                </c:pt>
                <c:pt idx="5">
                  <c:v>133114570</c:v>
                </c:pt>
                <c:pt idx="6">
                  <c:v>175000000</c:v>
                </c:pt>
                <c:pt idx="7">
                  <c:v>180000000</c:v>
                </c:pt>
                <c:pt idx="8">
                  <c:v>532302498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635552"/>
        <c:axId val="-205631200"/>
      </c:barChart>
      <c:catAx>
        <c:axId val="-205635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-205631200"/>
        <c:crosses val="autoZero"/>
        <c:auto val="1"/>
        <c:lblAlgn val="ctr"/>
        <c:lblOffset val="100"/>
        <c:noMultiLvlLbl val="0"/>
      </c:catAx>
      <c:valAx>
        <c:axId val="-20563120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205635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количеству подписанных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Лист5.!$B$3:$B$11</c:f>
              <c:strCache>
                <c:ptCount val="9"/>
                <c:pt idx="0">
                  <c:v>АО "Евразийский банк"</c:v>
                </c:pt>
                <c:pt idx="1">
                  <c:v>АО "ForteBank"</c:v>
                </c:pt>
                <c:pt idx="2">
                  <c:v>АО "АТФБанк"</c:v>
                </c:pt>
                <c:pt idx="3">
                  <c:v>АО "Банк ЦентрКредит"</c:v>
                </c:pt>
                <c:pt idx="4">
                  <c:v>АО "Народный Банк Казахастана"</c:v>
                </c:pt>
                <c:pt idx="5">
                  <c:v>ДБ АО "Банк ВТБ Казахстан"</c:v>
                </c:pt>
                <c:pt idx="6">
                  <c:v>First Heartland Jysan Bank</c:v>
                </c:pt>
                <c:pt idx="7">
                  <c:v>ДБ АО "Сбербанк"</c:v>
                </c:pt>
                <c:pt idx="8">
                  <c:v>АО ДБ "Альфа Банк"</c:v>
                </c:pt>
              </c:strCache>
            </c:strRef>
          </c:cat>
          <c:val>
            <c:numRef>
              <c:f>Лист5.!$C$3:$C$11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368613312"/>
        <c:axId val="-368606240"/>
      </c:barChart>
      <c:catAx>
        <c:axId val="-36861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68606240"/>
        <c:crosses val="autoZero"/>
        <c:auto val="1"/>
        <c:lblAlgn val="ctr"/>
        <c:lblOffset val="100"/>
        <c:noMultiLvlLbl val="0"/>
      </c:catAx>
      <c:valAx>
        <c:axId val="-368606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68613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подписанных,ДГ 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319169610840897"/>
          <c:y val="0.12184024446624987"/>
          <c:w val="0.66663498048659409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Лист5.!$L$3:$L$11</c:f>
              <c:strCache>
                <c:ptCount val="9"/>
                <c:pt idx="0">
                  <c:v>АО "ForteBank"</c:v>
                </c:pt>
                <c:pt idx="1">
                  <c:v>АО "Банк ЦентрКредит"</c:v>
                </c:pt>
                <c:pt idx="2">
                  <c:v>АО "Народный Банк Казахастана"</c:v>
                </c:pt>
                <c:pt idx="3">
                  <c:v>First Heartland Jysan Bank</c:v>
                </c:pt>
                <c:pt idx="4">
                  <c:v>АО "Евразийский банк"</c:v>
                </c:pt>
                <c:pt idx="5">
                  <c:v>ДБ АО "Сбербанк"</c:v>
                </c:pt>
                <c:pt idx="6">
                  <c:v>ДБ АО "Банк ВТБ Казахстан"</c:v>
                </c:pt>
                <c:pt idx="7">
                  <c:v>АО "АТФБанк"</c:v>
                </c:pt>
                <c:pt idx="8">
                  <c:v>АО ДБ "Альфа Банк"</c:v>
                </c:pt>
              </c:strCache>
            </c:strRef>
          </c:cat>
          <c:val>
            <c:numRef>
              <c:f>Лист5.!$M$3:$M$11</c:f>
              <c:numCache>
                <c:formatCode>_-* #\ ##0_р_._-;\-* #\ ##0_р_._-;_-* "-"??_р_._-;_-@_-</c:formatCode>
                <c:ptCount val="9"/>
                <c:pt idx="0">
                  <c:v>6221012</c:v>
                </c:pt>
                <c:pt idx="1">
                  <c:v>43114570</c:v>
                </c:pt>
                <c:pt idx="2">
                  <c:v>61140400</c:v>
                </c:pt>
                <c:pt idx="3">
                  <c:v>73000000</c:v>
                </c:pt>
                <c:pt idx="4">
                  <c:v>90000000</c:v>
                </c:pt>
                <c:pt idx="5">
                  <c:v>123857286</c:v>
                </c:pt>
                <c:pt idx="6">
                  <c:v>172255000</c:v>
                </c:pt>
                <c:pt idx="7">
                  <c:v>175000000</c:v>
                </c:pt>
                <c:pt idx="8">
                  <c:v>493174000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368618752"/>
        <c:axId val="-368608416"/>
      </c:barChart>
      <c:catAx>
        <c:axId val="-36861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68608416"/>
        <c:crosses val="autoZero"/>
        <c:auto val="1"/>
        <c:lblAlgn val="ctr"/>
        <c:lblOffset val="100"/>
        <c:noMultiLvlLbl val="0"/>
      </c:catAx>
      <c:valAx>
        <c:axId val="-36860841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368618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Arial Narrow" panose="020B0606020202030204" pitchFamily="34" charset="0"/>
              </a:rPr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2020г.'!$A$3:$A$7</c:f>
              <c:strCache>
                <c:ptCount val="5"/>
                <c:pt idx="0">
                  <c:v>г.Нур-Султан</c:v>
                </c:pt>
                <c:pt idx="1">
                  <c:v>Актюбинская область</c:v>
                </c:pt>
                <c:pt idx="2">
                  <c:v>Карагандинская область</c:v>
                </c:pt>
                <c:pt idx="3">
                  <c:v>ВКО</c:v>
                </c:pt>
                <c:pt idx="4">
                  <c:v>г.Алматы</c:v>
                </c:pt>
              </c:strCache>
            </c:strRef>
          </c:cat>
          <c:val>
            <c:numRef>
              <c:f>'Одобренные РФ 2020г.'!$B$3:$B$7</c:f>
              <c:numCache>
                <c:formatCode>#,##0</c:formatCode>
                <c:ptCount val="5"/>
                <c:pt idx="0" formatCode="General">
                  <c:v>1</c:v>
                </c:pt>
                <c:pt idx="1">
                  <c:v>2</c:v>
                </c:pt>
                <c:pt idx="2" formatCode="General">
                  <c:v>2</c:v>
                </c:pt>
                <c:pt idx="3">
                  <c:v>2</c:v>
                </c:pt>
                <c:pt idx="4" formatCode="General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68619840"/>
        <c:axId val="-368607872"/>
      </c:barChart>
      <c:catAx>
        <c:axId val="-368619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-368607872"/>
        <c:crosses val="autoZero"/>
        <c:auto val="1"/>
        <c:lblAlgn val="ctr"/>
        <c:lblOffset val="100"/>
        <c:noMultiLvlLbl val="0"/>
      </c:catAx>
      <c:valAx>
        <c:axId val="-368607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68619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smtClean="0"/>
              <a:t>2021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806134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721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709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41,1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18,9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01.06.2021г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1714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39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27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2,8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1,2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01.01.2021г.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6.202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709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41,1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18,9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6.202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332383"/>
              </p:ext>
            </p:extLst>
          </p:nvPr>
        </p:nvGraphicFramePr>
        <p:xfrm>
          <a:off x="-252536" y="915988"/>
          <a:ext cx="4684046" cy="329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069878"/>
              </p:ext>
            </p:extLst>
          </p:nvPr>
        </p:nvGraphicFramePr>
        <p:xfrm>
          <a:off x="4431510" y="695082"/>
          <a:ext cx="4609303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АО «</a:t>
            </a:r>
            <a:r>
              <a:rPr lang="ru-RU" sz="1100" dirty="0" err="1">
                <a:cs typeface="Times New Roman" pitchFamily="18" charset="0"/>
              </a:rPr>
              <a:t>АТФБанк</a:t>
            </a:r>
            <a:r>
              <a:rPr lang="ru-RU" sz="1100" dirty="0">
                <a:cs typeface="Times New Roman" pitchFamily="18" charset="0"/>
              </a:rPr>
              <a:t>»</a:t>
            </a:r>
            <a:r>
              <a:rPr lang="ru-RU" sz="1100" b="1" dirty="0">
                <a:cs typeface="Times New Roman" pitchFamily="18" charset="0"/>
              </a:rPr>
              <a:t> , 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7019925" y="0"/>
            <a:ext cx="2295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000" b="1" dirty="0"/>
              <a:t>с 01.01 по 01.</a:t>
            </a:r>
            <a:r>
              <a:rPr lang="en-US" altLang="en-US" sz="1000" b="1" dirty="0" smtClean="0"/>
              <a:t>0</a:t>
            </a:r>
            <a:r>
              <a:rPr lang="ru-RU" altLang="en-US" sz="1000" b="1" dirty="0" smtClean="0"/>
              <a:t>6.202</a:t>
            </a:r>
            <a:r>
              <a:rPr lang="en-US" altLang="en-US" sz="1000" b="1" dirty="0"/>
              <a:t>1</a:t>
            </a:r>
            <a:r>
              <a:rPr lang="ru-RU" altLang="en-US" sz="10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442994"/>
              </p:ext>
            </p:extLst>
          </p:nvPr>
        </p:nvGraphicFramePr>
        <p:xfrm>
          <a:off x="0" y="915988"/>
          <a:ext cx="4088000" cy="361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676969"/>
              </p:ext>
            </p:extLst>
          </p:nvPr>
        </p:nvGraphicFramePr>
        <p:xfrm>
          <a:off x="4958800" y="625476"/>
          <a:ext cx="3941638" cy="382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971550" y="0"/>
            <a:ext cx="6408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2000" b="1">
                <a:solidFill>
                  <a:srgbClr val="0070C0"/>
                </a:solidFill>
              </a:rPr>
            </a:br>
            <a:r>
              <a:rPr lang="ru-RU" altLang="ru-RU" sz="2000" b="1"/>
              <a:t>информация по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  <a:r>
              <a:rPr lang="ru-RU" altLang="ru-RU" sz="2000" b="1"/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(в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208463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 г. Алматы, </a:t>
            </a:r>
            <a:r>
              <a:rPr lang="ru-RU" sz="1100" dirty="0" smtClean="0">
                <a:cs typeface="Times New Roman" pitchFamily="18" charset="0"/>
              </a:rPr>
              <a:t>Актюбинская область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>
                <a:cs typeface="Times New Roman" pitchFamily="18" charset="0"/>
              </a:rPr>
              <a:t>–</a:t>
            </a:r>
            <a:r>
              <a:rPr lang="ru-RU" sz="1100" dirty="0" err="1" smtClean="0">
                <a:cs typeface="Times New Roman" pitchFamily="18" charset="0"/>
              </a:rPr>
              <a:t>г.Алматы</a:t>
            </a:r>
            <a:r>
              <a:rPr lang="ru-RU" sz="1100" dirty="0" smtClean="0">
                <a:cs typeface="Times New Roman" pitchFamily="18" charset="0"/>
              </a:rPr>
              <a:t>, </a:t>
            </a:r>
            <a:r>
              <a:rPr lang="ru-RU" sz="1100" dirty="0" err="1" smtClean="0">
                <a:cs typeface="Times New Roman" pitchFamily="18" charset="0"/>
              </a:rPr>
              <a:t>Костанайская</a:t>
            </a:r>
            <a:r>
              <a:rPr lang="ru-RU" sz="1100" dirty="0" smtClean="0">
                <a:cs typeface="Times New Roman" pitchFamily="18" charset="0"/>
              </a:rPr>
              <a:t> область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6.202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337332"/>
              </p:ext>
            </p:extLst>
          </p:nvPr>
        </p:nvGraphicFramePr>
        <p:xfrm>
          <a:off x="-23521" y="1131590"/>
          <a:ext cx="387544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184927"/>
              </p:ext>
            </p:extLst>
          </p:nvPr>
        </p:nvGraphicFramePr>
        <p:xfrm>
          <a:off x="4381500" y="650997"/>
          <a:ext cx="451485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</a:rPr>
            </a:br>
            <a:r>
              <a:rPr lang="ru-RU" altLang="ru-RU" sz="1900" b="1" dirty="0"/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</a:rPr>
              <a:t> </a:t>
            </a:r>
            <a:r>
              <a:rPr lang="ru-RU" altLang="ru-RU" sz="1900" b="1" dirty="0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6767513" y="15875"/>
            <a:ext cx="1643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01.01.2020г.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6.202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/>
              <a:t>АО </a:t>
            </a:r>
            <a:r>
              <a:rPr lang="ru-RU" sz="1100" dirty="0" smtClean="0"/>
              <a:t>ДБ «Альфа Банк» </a:t>
            </a:r>
            <a:r>
              <a:rPr lang="ru-RU" sz="1100" dirty="0" smtClean="0"/>
              <a:t>, ДБ АО «Сбербанк»</a:t>
            </a:r>
            <a:endParaRPr lang="ru-RU" sz="1100" dirty="0"/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сумме-</a:t>
            </a:r>
            <a:r>
              <a:rPr lang="ru-RU" sz="1100" dirty="0">
                <a:solidFill>
                  <a:prstClr val="black"/>
                </a:solidFill>
              </a:rPr>
              <a:t>АО ДБ «</a:t>
            </a:r>
            <a:r>
              <a:rPr lang="kk-KZ" sz="1100" dirty="0">
                <a:solidFill>
                  <a:prstClr val="black"/>
                </a:solidFill>
              </a:rPr>
              <a:t>Альфа Банк</a:t>
            </a:r>
            <a:r>
              <a:rPr lang="ru-RU" sz="1100" dirty="0">
                <a:solidFill>
                  <a:prstClr val="black"/>
                </a:solidFill>
              </a:rPr>
              <a:t>», </a:t>
            </a:r>
            <a:r>
              <a:rPr lang="ru-RU" sz="1100" dirty="0" smtClean="0">
                <a:solidFill>
                  <a:prstClr val="black"/>
                </a:solidFill>
              </a:rPr>
              <a:t>АО «</a:t>
            </a:r>
            <a:r>
              <a:rPr lang="ru-RU" sz="1100" dirty="0" err="1" smtClean="0">
                <a:solidFill>
                  <a:prstClr val="black"/>
                </a:solidFill>
              </a:rPr>
              <a:t>АТФБанк</a:t>
            </a:r>
            <a:r>
              <a:rPr lang="ru-RU" sz="1100" dirty="0" smtClean="0">
                <a:solidFill>
                  <a:prstClr val="black"/>
                </a:solidFill>
              </a:rPr>
              <a:t>» </a:t>
            </a:r>
            <a:endParaRPr lang="ru-RU" sz="11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453428"/>
              </p:ext>
            </p:extLst>
          </p:nvPr>
        </p:nvGraphicFramePr>
        <p:xfrm>
          <a:off x="179512" y="987574"/>
          <a:ext cx="38164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64996"/>
              </p:ext>
            </p:extLst>
          </p:nvPr>
        </p:nvGraphicFramePr>
        <p:xfrm>
          <a:off x="4239405" y="987574"/>
          <a:ext cx="472838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smtClean="0">
                <a:solidFill>
                  <a:srgbClr val="0070C0"/>
                </a:solidFill>
              </a:rPr>
            </a:br>
            <a:r>
              <a:rPr lang="ru-RU" altLang="ru-RU" sz="1900" smtClean="0"/>
              <a:t>Одобренные, но не подписанные </a:t>
            </a:r>
            <a:br>
              <a:rPr lang="ru-RU" altLang="ru-RU" sz="1900" smtClean="0"/>
            </a:br>
            <a:r>
              <a:rPr lang="ru-RU" altLang="ru-RU" sz="1900" smtClean="0"/>
              <a:t>в разрезе регионов</a:t>
            </a:r>
            <a:br>
              <a:rPr lang="ru-RU" altLang="ru-RU" sz="1900" smtClean="0"/>
            </a:br>
            <a:endParaRPr lang="ru-RU" altLang="ru-RU" sz="190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6.202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01.</a:t>
            </a:r>
            <a:r>
              <a:rPr lang="en-US" sz="1100" dirty="0" smtClean="0">
                <a:cs typeface="Times New Roman" pitchFamily="18" charset="0"/>
              </a:rPr>
              <a:t>0</a:t>
            </a:r>
            <a:r>
              <a:rPr lang="ru-RU" sz="1100" dirty="0">
                <a:cs typeface="Times New Roman" pitchFamily="18" charset="0"/>
              </a:rPr>
              <a:t>6</a:t>
            </a:r>
            <a:r>
              <a:rPr lang="ru-RU" sz="1100" dirty="0" smtClean="0">
                <a:cs typeface="Times New Roman" pitchFamily="18" charset="0"/>
              </a:rPr>
              <a:t>.202</a:t>
            </a:r>
            <a:r>
              <a:rPr lang="en-US" sz="1100" dirty="0">
                <a:cs typeface="Times New Roman" pitchFamily="18" charset="0"/>
              </a:rPr>
              <a:t>1</a:t>
            </a:r>
            <a:r>
              <a:rPr lang="ru-RU" sz="1100" dirty="0">
                <a:cs typeface="Times New Roman" pitchFamily="18" charset="0"/>
              </a:rPr>
              <a:t> г. – </a:t>
            </a:r>
            <a:r>
              <a:rPr lang="ru-RU" sz="1100" dirty="0" smtClean="0">
                <a:cs typeface="Times New Roman" pitchFamily="18" charset="0"/>
              </a:rPr>
              <a:t>12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928 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426 </a:t>
            </a:r>
            <a:r>
              <a:rPr lang="ru-RU" sz="1100" b="1" dirty="0">
                <a:cs typeface="Times New Roman" pitchFamily="18" charset="0"/>
              </a:rPr>
              <a:t>млн. тенге.  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433898"/>
              </p:ext>
            </p:extLst>
          </p:nvPr>
        </p:nvGraphicFramePr>
        <p:xfrm>
          <a:off x="-324544" y="1032176"/>
          <a:ext cx="4707467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292981"/>
              </p:ext>
            </p:extLst>
          </p:nvPr>
        </p:nvGraphicFramePr>
        <p:xfrm>
          <a:off x="3945996" y="1007705"/>
          <a:ext cx="5573184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6.202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-АО ДБ Альфа-Банк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</a:t>
            </a:r>
            <a:r>
              <a:rPr lang="ru-RU" sz="1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ЦентрКредит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  <a:endParaRPr lang="ru-RU" altLang="en-US" sz="11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АО </a:t>
            </a:r>
            <a:r>
              <a:rPr lang="ru-RU" altLang="en-US" sz="1100" dirty="0">
                <a:solidFill>
                  <a:srgbClr val="000000"/>
                </a:solidFill>
                <a:latin typeface="Century Gothic"/>
              </a:rPr>
              <a:t>ДБ «Альфа Банк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», </a:t>
            </a:r>
            <a:r>
              <a:rPr lang="en-US" sz="1100" dirty="0">
                <a:solidFill>
                  <a:srgbClr val="000000"/>
                </a:solidFill>
                <a:latin typeface="Century Gothic"/>
              </a:rPr>
              <a:t>First </a:t>
            </a:r>
            <a:r>
              <a:rPr lang="en-US" sz="1100" dirty="0">
                <a:solidFill>
                  <a:srgbClr val="000000"/>
                </a:solidFill>
                <a:latin typeface="Century Gothic"/>
              </a:rPr>
              <a:t>Heartland </a:t>
            </a:r>
            <a:r>
              <a:rPr lang="en-US" sz="1100" dirty="0" err="1">
                <a:solidFill>
                  <a:srgbClr val="000000"/>
                </a:solidFill>
                <a:latin typeface="Century Gothic"/>
              </a:rPr>
              <a:t>Jysan</a:t>
            </a:r>
            <a:r>
              <a:rPr lang="en-US" sz="1100" dirty="0">
                <a:solidFill>
                  <a:srgbClr val="000000"/>
                </a:solidFill>
                <a:latin typeface="Century Gothic"/>
              </a:rPr>
              <a:t> Bank </a:t>
            </a:r>
            <a:endParaRPr lang="ru-RU" altLang="en-US" sz="1100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447641"/>
              </p:ext>
            </p:extLst>
          </p:nvPr>
        </p:nvGraphicFramePr>
        <p:xfrm>
          <a:off x="-66015" y="1133652"/>
          <a:ext cx="4133960" cy="306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697246"/>
              </p:ext>
            </p:extLst>
          </p:nvPr>
        </p:nvGraphicFramePr>
        <p:xfrm>
          <a:off x="4414309" y="1161807"/>
          <a:ext cx="4622187" cy="304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827088" y="123825"/>
            <a:ext cx="741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Профинансированные проекты банков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под Гарантию Фонда </a:t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endParaRPr lang="ru-RU" alt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721</a:t>
            </a:r>
            <a:r>
              <a:rPr lang="ru-RU" sz="1000" b="1" dirty="0" smtClean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cs typeface="Times New Roman" pitchFamily="18" charset="0"/>
              </a:rPr>
              <a:t>42 млрд</a:t>
            </a:r>
            <a:r>
              <a:rPr lang="ru-RU" sz="1000" b="1" dirty="0">
                <a:cs typeface="Times New Roman" pitchFamily="18" charset="0"/>
              </a:rPr>
              <a:t>. тенге  </a:t>
            </a:r>
            <a:r>
              <a:rPr lang="ru-RU" sz="1000" dirty="0">
                <a:cs typeface="Times New Roman" pitchFamily="18" charset="0"/>
              </a:rPr>
              <a:t>из них сумма </a:t>
            </a:r>
            <a:r>
              <a:rPr lang="ru-RU" sz="1000">
                <a:cs typeface="Times New Roman" pitchFamily="18" charset="0"/>
              </a:rPr>
              <a:t>гарантии</a:t>
            </a:r>
            <a:r>
              <a:rPr lang="ru-RU" sz="1000" b="1">
                <a:cs typeface="Times New Roman" pitchFamily="18" charset="0"/>
              </a:rPr>
              <a:t> </a:t>
            </a:r>
            <a:r>
              <a:rPr lang="ru-RU" sz="1000" b="1" smtClean="0">
                <a:cs typeface="Times New Roman" pitchFamily="18" charset="0"/>
              </a:rPr>
              <a:t>19,4млрд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40097"/>
              </p:ext>
            </p:extLst>
          </p:nvPr>
        </p:nvGraphicFramePr>
        <p:xfrm>
          <a:off x="179512" y="555625"/>
          <a:ext cx="8818438" cy="360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7752</TotalTime>
  <Words>415</Words>
  <Application>Microsoft Office PowerPoint</Application>
  <PresentationFormat>Экран (16:9)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894</cp:revision>
  <cp:lastPrinted>2020-02-11T07:16:18Z</cp:lastPrinted>
  <dcterms:created xsi:type="dcterms:W3CDTF">2017-09-15T07:18:06Z</dcterms:created>
  <dcterms:modified xsi:type="dcterms:W3CDTF">2021-06-03T09:38:45Z</dcterms:modified>
</cp:coreProperties>
</file>